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8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9FFD55-20E6-8ED0-131F-8410169F0F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A3B72-7B81-2E1D-D572-3008BDF6B0F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6832E-F844-A023-E7B6-3E37507B4A5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C7B7-3443-8D94-E15F-EF5F92E5E86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9235B0D-7479-457F-B72E-2B519626EE6F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18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BE591-D45B-70F3-2854-346968C2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80594-CF2C-2DD8-4477-23DEC28EFA4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3413B81-95EF-722E-5378-0BEEB427FA7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B269-D3C8-E786-F1D5-E053622F785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15567-9647-BD79-2DF9-4767A43B76C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748DD-6CD8-8043-880B-625797753A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7F96C69-AD85-4D11-A97C-FCA6F91E9E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00572-AF30-9700-AB63-D241E0EF51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2086136-BFCE-4226-B3F7-F9BDDA461BA1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2C34A-2806-1ECB-7A12-4CA317F773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7F7A0-0718-29D5-9D2B-548A67B82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0CABA-0225-B0D2-E24F-D5D409F2E6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349B432-6384-48D7-890A-A31D820E93A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192D-A6C8-1EB0-6A99-A91021C6B1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E53A9-A165-48A7-3BDA-69D03BE523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BADC6-96F1-D7F7-774D-32489F4166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8D5C201-B175-4483-AAD3-D254EB69580B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38A33-BEE3-9D35-AAA7-B3113FF44B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6325E-0082-9595-75B0-588B2CB8D2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A773D-8F4E-8992-5C76-D7043E6B6B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6E910C-A7E8-4539-8CD7-BC529332699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38E1-9406-C62B-9DAC-B47CED4C32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EC8E2-58CE-7F16-A7EB-8D452CCC56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B9446-0622-FB40-C641-F53F7156ED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7B0A57-84A8-48AF-B337-8AFDCF5697A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DAECB-52C2-811E-6689-99338B036B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A1AA3-43FB-BB8A-9311-4CB6A05085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E2067-D684-8D43-F9CE-20095DE440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681552-855B-42A8-986D-0A2D6CAD05F5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2CCD6-67BF-AC8A-CE63-C406B5AF6B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68CFF-5B98-5DD0-4D36-DDB6BD7822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835DC-95D6-ACE9-62C0-3DDCBC3C0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A157CA-566D-4B45-923D-22CF527C4EA9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C94D-50F0-61BD-17DE-9DFC281D68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36FD-ABCA-320B-88CD-71038C2516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103B7-3CD1-EF31-8B4C-725CFA5B68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E965B92-5101-46F4-89E8-920D38CA442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D6E96-542B-5786-4175-D8077C233E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CCE1F-5F0A-6E6D-205E-81988320C0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261A-388B-D50E-06DD-B2E9C0F6B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D5A85-BF37-2786-5068-50EA28C56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1268-7185-C406-4C65-8A25F14F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6CBD-9B99-BBBA-6544-EAA2774C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00607-5874-B038-1210-C54AEF89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E09714-79C1-4FA7-A880-8803CFA2A8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92D1-B4CE-1ACA-507C-D05C7177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6B6EF-A611-C356-B707-30A6435C0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69B6E-5412-A1D0-00AF-A6BB8465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48C5-CB32-37CA-254E-5A8E3B19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D486-E737-50B6-8AC2-0FFB4C12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AA013-291C-41BF-BF86-88E473770C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5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91800-5061-339F-64DB-E2168B3FC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C0ADB-83CA-DBD7-5C83-81B3D5F13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BA88F-1A38-90C9-2AA7-0D012FE0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F4A5-A54B-7E57-B38B-49DC3DED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DEF73-8A84-9EA1-DEA7-47703A00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D0D20-E226-4210-B065-A10D0DF2AC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0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BDE2-BFFF-E450-BDA0-22ACDDD7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9DDD-CEC9-2921-9564-142D5510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035E-1E86-0F04-756E-1E8C9A6D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CE79-687C-4C7D-C6C7-6CAA9194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53E83-8B34-0759-0439-F2EE4BF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266962-EF54-44C4-BFB4-1834BE51DE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0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EB69-805A-C57A-24CC-1A40060A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E386F-17EA-9FFF-354E-2D85A745B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AED9A-F639-F770-5BAE-06A8F79F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C8774-52AA-CF7C-A053-C40D7808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F999-1BE7-54E1-6346-4EBD629F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526D53-ECD1-4B23-83DD-6AE9A1323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3D28-F07A-A0D1-8526-2B5C6F15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759A-A3D2-8A15-7618-5E96ACFBE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3310-4C8A-D9BE-08A5-C3E18FC7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56A99-E9F1-DEEC-6AB6-566A159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2225-D804-5FC9-B692-EFE02788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DCFE7-C0E3-7267-4788-57F6F918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7DD160-1543-460C-AB70-8404184C8B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F81C-CAC7-02D6-53F6-2434941A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3344-460D-7604-FB69-7E764D6E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54299-CBF7-A702-0621-D8FD4749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04F9C-09C6-27F6-4B93-2DFC573D4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0E72F-FC50-4B31-8DAA-71818977F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2117B-1E7F-D6D0-9123-8378D0D1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9C07A-7496-D6F7-105D-A9242B19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2138-577F-6FEE-6050-762484A1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792E92-7491-4719-8A22-BCEFEA67EC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ADAD-9A36-130D-6277-D239D1CB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8E51F-738B-E822-D8A9-ECC4C151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3CBF-1360-7B77-FF91-55A0988F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317DD-10D2-8621-5D39-913FDEDC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590ED-B8BE-48C6-94CA-0D0609C093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2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4B633-9AA1-2AB0-C769-CE54726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4E048-3B40-1909-E00E-525936E5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65079-F430-5EEC-3ABF-78956FDF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7FC78A-E96E-480F-8195-A337E0DF18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488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DDD7-0D23-4FF1-96A1-7FDEE1B4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433C-0283-904E-0CFB-1F910501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62603-2F1C-1FFB-06BD-BB435135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29A9-4022-4163-59C9-05A70D9C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66EF-C225-0685-341D-5062145B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8B38-0576-2B98-3874-D7554CB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12E0FD-DBAC-4657-9A26-D210FB54B4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9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B2DE-6B6A-9AEA-7C94-5F0504F7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4B2821-3E2B-55C6-5A45-4403E257A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5CBD9-BD19-93E4-443F-E83C006BE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BA7A2-7BBE-ADCA-E1F6-92A0AE29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56F18-7BA1-D793-F373-A54B8F4C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E876C-897B-EBC2-8695-1E9A4262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0B2E88-CA3B-4468-8A19-1A1E8B722B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7E9AF-A8AB-F7D9-F9DF-05B5FB916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5C26-41B9-322A-396E-CA91B5B95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0718-C126-0E3A-F04C-39E1D6ED3A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8DFAC-F162-62F2-38A0-CFD8409B1AB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E644-515B-A809-0A5C-10F32B1639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6E7BAA-F959-48E7-9357-8B15B00CDE3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e-a/image_color_analys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D947-7964-4939-5985-10635D6451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2824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DataXplorers, Challenge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F2ACA-34D7-9BF1-554F-E0CC7361DF1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lvl="0" algn="ctr"/>
            <a:r>
              <a:rPr lang="en-US"/>
              <a:t>Approach 1: Hue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E2CC7-E878-BE11-6FB0-09A6FE0D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934338"/>
            <a:ext cx="2850480" cy="22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F5499-049D-35C7-F7D2-B97AAD49CC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623226"/>
            <a:ext cx="2850480" cy="225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33D29-8683-1197-9A1A-72A4D279E3C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57600" y="3031560"/>
            <a:ext cx="6425280" cy="263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SV Color Space | Ronja's tutorials">
            <a:extLst>
              <a:ext uri="{FF2B5EF4-FFF2-40B4-BE49-F238E27FC236}">
                <a16:creationId xmlns:a16="http://schemas.microsoft.com/office/drawing/2014/main" id="{B8DBB9CA-829E-B409-B65A-9A59AF7E5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8605" r="6269" b="58855"/>
          <a:stretch/>
        </p:blipFill>
        <p:spPr bwMode="auto">
          <a:xfrm>
            <a:off x="426244" y="5165222"/>
            <a:ext cx="2259806" cy="3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179DB-BA45-714F-7699-B03BFEC4B1A1}"/>
              </a:ext>
            </a:extLst>
          </p:cNvPr>
          <p:cNvSpPr txBox="1"/>
          <p:nvPr/>
        </p:nvSpPr>
        <p:spPr>
          <a:xfrm>
            <a:off x="3502742" y="235974"/>
            <a:ext cx="642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Hue Analysis</a:t>
            </a:r>
          </a:p>
          <a:p>
            <a:pPr marL="342900" indent="-342900">
              <a:buAutoNum type="arabicPeriod"/>
            </a:pPr>
            <a:r>
              <a:rPr lang="en-US" sz="2400" dirty="0"/>
              <a:t>Calculate histogram for Hue values</a:t>
            </a:r>
          </a:p>
          <a:p>
            <a:pPr marL="342900" indent="-342900">
              <a:buAutoNum type="arabicPeriod"/>
            </a:pPr>
            <a:r>
              <a:rPr lang="en-US" sz="2400" dirty="0"/>
              <a:t>Find relevant peaks</a:t>
            </a:r>
          </a:p>
          <a:p>
            <a:pPr marL="342900" indent="-342900">
              <a:buAutoNum type="arabicPeriod"/>
            </a:pPr>
            <a:r>
              <a:rPr lang="en-US" sz="2400" dirty="0"/>
              <a:t>Count peaks</a:t>
            </a:r>
          </a:p>
          <a:p>
            <a:pPr marL="342900" indent="-342900">
              <a:buAutoNum type="arabicPeriod"/>
            </a:pPr>
            <a:r>
              <a:rPr lang="en-US" sz="2400" b="1" dirty="0"/>
              <a:t>if </a:t>
            </a:r>
            <a:r>
              <a:rPr lang="en-US" sz="2400" b="1" dirty="0" err="1"/>
              <a:t>nb</a:t>
            </a:r>
            <a:r>
              <a:rPr lang="en-US" sz="2400" b="1" dirty="0"/>
              <a:t>(peaks) &gt; 1: Colorized image </a:t>
            </a:r>
            <a:r>
              <a:rPr lang="en-US" sz="2400" dirty="0"/>
              <a:t>(assumes that darks don’t resolve to a relevant peak)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A9895-527D-2876-FDD9-54133ADC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971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61F39F-C097-8BF5-99AD-41B69E0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71800" y="113760"/>
            <a:ext cx="2057400" cy="217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B2BE6D-B158-2B39-2438-5C9006CF95E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71800" y="2883600"/>
            <a:ext cx="20664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DE90A-2577-3E06-ED6D-45716229D08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4680" y="2971800"/>
            <a:ext cx="28771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12EB4-3696-EE72-F78D-8279DEF6D6C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968360" y="20351"/>
            <a:ext cx="3200400" cy="267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38EAE-6E4A-EBEB-B74F-248F5C76B58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109720" y="82080"/>
            <a:ext cx="1948680" cy="220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6FE68-8D66-22D7-59FD-E84EE324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168760" y="2973959"/>
            <a:ext cx="1889640" cy="25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EB765-BE91-A793-BF2A-675509AC078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220924" y="2971800"/>
            <a:ext cx="2790916" cy="251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BE533-021A-2DBF-27C2-D5FB565CAF5D}"/>
              </a:ext>
            </a:extLst>
          </p:cNvPr>
          <p:cNvSpPr txBox="1"/>
          <p:nvPr/>
        </p:nvSpPr>
        <p:spPr>
          <a:xfrm>
            <a:off x="206924" y="5257800"/>
            <a:ext cx="2582152" cy="444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Circularity problem, peak exactly at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dirty="0"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full period</a:t>
            </a:r>
            <a:endParaRPr lang="en-US" sz="1200" b="0" i="0" u="none" strike="noStrike" kern="1200" cap="none" dirty="0">
              <a:ln>
                <a:noFill/>
              </a:ln>
              <a:solidFill>
                <a:srgbClr val="FF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CF090-91FA-C3FA-AFB2-6276918E72C9}"/>
              </a:ext>
            </a:extLst>
          </p:cNvPr>
          <p:cNvSpPr txBox="1"/>
          <p:nvPr/>
        </p:nvSpPr>
        <p:spPr>
          <a:xfrm>
            <a:off x="8109719" y="2313370"/>
            <a:ext cx="1970905" cy="444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Smoothing, multiple peaks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dirty="0"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 background</a:t>
            </a:r>
            <a:endParaRPr lang="en-US" sz="1200" b="0" i="0" u="none" strike="noStrike" kern="1200" cap="none" dirty="0">
              <a:ln>
                <a:noFill/>
              </a:ln>
              <a:solidFill>
                <a:srgbClr val="FF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70B61-75F1-2C43-2A9E-8ABB0C02FEF6}"/>
              </a:ext>
            </a:extLst>
          </p:cNvPr>
          <p:cNvSpPr txBox="1"/>
          <p:nvPr/>
        </p:nvSpPr>
        <p:spPr>
          <a:xfrm>
            <a:off x="5508148" y="5382284"/>
            <a:ext cx="2582152" cy="26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Low number of colored pixels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546D5-0F5C-D816-91BF-C1E82CF5AC13}"/>
              </a:ext>
            </a:extLst>
          </p:cNvPr>
          <p:cNvSpPr txBox="1"/>
          <p:nvPr/>
        </p:nvSpPr>
        <p:spPr>
          <a:xfrm>
            <a:off x="194824" y="2475284"/>
            <a:ext cx="2582152" cy="26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Works as expected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A4EAA6-1D61-3CC4-C7C3-0F05F81E55B0}"/>
              </a:ext>
            </a:extLst>
          </p:cNvPr>
          <p:cNvSpPr txBox="1"/>
          <p:nvPr/>
        </p:nvSpPr>
        <p:spPr>
          <a:xfrm>
            <a:off x="3920353" y="355532"/>
            <a:ext cx="6071372" cy="2214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Problems: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circularity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smoothing (unequal distribution of perceived colors)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threshold (problematic if number of colorized pixels is 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B3913-1B2E-4644-0EC9-9889E1CB4FB8}"/>
              </a:ext>
            </a:extLst>
          </p:cNvPr>
          <p:cNvSpPr txBox="1"/>
          <p:nvPr/>
        </p:nvSpPr>
        <p:spPr>
          <a:xfrm>
            <a:off x="635691" y="355532"/>
            <a:ext cx="3129165" cy="224582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32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12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1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6B891F-F098-F21A-F72E-7AADE72B0167}"/>
              </a:ext>
            </a:extLst>
          </p:cNvPr>
          <p:cNvSpPr/>
          <p:nvPr/>
        </p:nvSpPr>
        <p:spPr>
          <a:xfrm>
            <a:off x="1247774" y="3724275"/>
            <a:ext cx="1895475" cy="714375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67A50-14E6-977C-F8D6-1D8E8708B018}"/>
              </a:ext>
            </a:extLst>
          </p:cNvPr>
          <p:cNvSpPr txBox="1"/>
          <p:nvPr/>
        </p:nvSpPr>
        <p:spPr>
          <a:xfrm>
            <a:off x="3409375" y="3245655"/>
            <a:ext cx="6071373" cy="167161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ctr" rtl="0" hangingPunct="0"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Approach 2: CIElab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21B46-525D-4FE7-DFA3-819A3B6F0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4701" y="914400"/>
            <a:ext cx="3628800" cy="36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A9C3C-4547-6772-0BEE-AA8F0870A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5958" t="5075" r="12620" b="1177"/>
          <a:stretch/>
        </p:blipFill>
        <p:spPr>
          <a:xfrm>
            <a:off x="4848225" y="1047750"/>
            <a:ext cx="3381374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18118-FF55-711E-62E6-A6EAAE7DC28C}"/>
              </a:ext>
            </a:extLst>
          </p:cNvPr>
          <p:cNvSpPr txBox="1"/>
          <p:nvPr/>
        </p:nvSpPr>
        <p:spPr>
          <a:xfrm>
            <a:off x="2514599" y="228600"/>
            <a:ext cx="454342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CIELAB (Lab) color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A375C-B9DE-1E8F-08B3-4E0D23AF3580}"/>
              </a:ext>
            </a:extLst>
          </p:cNvPr>
          <p:cNvSpPr txBox="1"/>
          <p:nvPr/>
        </p:nvSpPr>
        <p:spPr>
          <a:xfrm>
            <a:off x="1952625" y="4725188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point: more equally distribution of colors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FD9E77-DD5B-0A78-515D-07BABE1BA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t="7760" r="7034" b="5154"/>
          <a:stretch/>
        </p:blipFill>
        <p:spPr>
          <a:xfrm>
            <a:off x="3288145" y="117212"/>
            <a:ext cx="2790532" cy="2765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361542-1F25-43EF-1CA3-BD7285FE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208634"/>
            <a:ext cx="2790532" cy="2582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9FDD9C-8D40-151E-95E3-577B42301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5" t="8398" r="6859" b="5264"/>
          <a:stretch/>
        </p:blipFill>
        <p:spPr>
          <a:xfrm>
            <a:off x="3402152" y="2867353"/>
            <a:ext cx="2676525" cy="2671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2DF068-3110-5B7A-8E70-92B83B92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9" y="2973720"/>
            <a:ext cx="2849367" cy="2382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1E9473-F186-912F-FC9B-0745F400A63C}"/>
              </a:ext>
            </a:extLst>
          </p:cNvPr>
          <p:cNvSpPr txBox="1"/>
          <p:nvPr/>
        </p:nvSpPr>
        <p:spPr>
          <a:xfrm>
            <a:off x="6381750" y="371475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Convert image to 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Plot in a*-b* plane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Colorize with medium luminance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jitter and transparency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87ACC3-4FB8-B897-8B17-A76A218E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8760" y="2973959"/>
            <a:ext cx="1889640" cy="25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D174C-4120-C2FF-3A5D-AF9A8A7C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2514600"/>
            <a:ext cx="3155400" cy="31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7ABB5-A2D2-E56C-78AC-C734D91C1D2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71800" y="2883600"/>
            <a:ext cx="20664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B1963-E8CD-0B28-B6D6-E8824E0854F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86399" y="2975400"/>
            <a:ext cx="2508840" cy="250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2E07C-0CAE-7889-E9DD-3C90016C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43600" y="914400"/>
            <a:ext cx="4114800" cy="18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9B3E8-FB40-3CEF-E0FB-26DF52D3834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28600" y="0"/>
            <a:ext cx="27431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131EC-100C-3247-206B-D240DDF106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971800" y="228600"/>
            <a:ext cx="2514600" cy="212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F5D081-F1F6-6BD6-13FA-D23B5EE5173A}"/>
              </a:ext>
            </a:extLst>
          </p:cNvPr>
          <p:cNvSpPr txBox="1"/>
          <p:nvPr/>
        </p:nvSpPr>
        <p:spPr>
          <a:xfrm>
            <a:off x="283266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125: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35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16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9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0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384FC-F87D-41F8-5C28-B759AEFFBA93}"/>
              </a:ext>
            </a:extLst>
          </p:cNvPr>
          <p:cNvSpPr txBox="1"/>
          <p:nvPr/>
        </p:nvSpPr>
        <p:spPr>
          <a:xfrm>
            <a:off x="3412431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100: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41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16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3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0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5AD4D-DEEC-6E23-8F5C-67AB0CAE9860}"/>
              </a:ext>
            </a:extLst>
          </p:cNvPr>
          <p:cNvSpPr txBox="1"/>
          <p:nvPr/>
        </p:nvSpPr>
        <p:spPr>
          <a:xfrm>
            <a:off x="6668194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85: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43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1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1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C660B-032F-89C5-F585-A6BA83C051E2}"/>
              </a:ext>
            </a:extLst>
          </p:cNvPr>
          <p:cNvSpPr txBox="1"/>
          <p:nvPr/>
        </p:nvSpPr>
        <p:spPr>
          <a:xfrm>
            <a:off x="283266" y="3362226"/>
            <a:ext cx="9315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are available at: </a:t>
            </a:r>
            <a:r>
              <a:rPr lang="en-US" dirty="0">
                <a:hlinkClick r:id="rId3"/>
              </a:rPr>
              <a:t>https://github.com/rue-a/image_color_analysis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CLI usage:</a:t>
            </a:r>
          </a:p>
          <a:p>
            <a:endParaRPr lang="en-US" dirty="0"/>
          </a:p>
          <a:p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python get_color_hull.py data/original/&lt;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_name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tif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python plot_color_hull.py data/original/&lt;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_name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tif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--scale-factor 0.2 --jitter 0 --point-size 4 --draw-hull false –O &lt;out-name&gt;.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png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5" name="Picture 3" descr="The HSV−HSB colour space | Crafting Pixels">
            <a:extLst>
              <a:ext uri="{FF2B5EF4-FFF2-40B4-BE49-F238E27FC236}">
                <a16:creationId xmlns:a16="http://schemas.microsoft.com/office/drawing/2014/main" id="{50E252B9-B02A-5FE8-0E67-C5EAD4437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3670" r="44347" b="6799"/>
          <a:stretch/>
        </p:blipFill>
        <p:spPr bwMode="auto">
          <a:xfrm>
            <a:off x="8375051" y="3061434"/>
            <a:ext cx="167486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932540-3516-63C3-A9CB-CCD1A8FA28B4}"/>
              </a:ext>
            </a:extLst>
          </p:cNvPr>
          <p:cNvSpPr txBox="1"/>
          <p:nvPr/>
        </p:nvSpPr>
        <p:spPr>
          <a:xfrm>
            <a:off x="7422054" y="283527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would also </a:t>
            </a:r>
          </a:p>
          <a:p>
            <a:r>
              <a:rPr lang="en-US" dirty="0"/>
              <a:t>work in HSV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46A1F-5435-AC6A-4EF1-A6FBC60885D0}"/>
              </a:ext>
            </a:extLst>
          </p:cNvPr>
          <p:cNvSpPr txBox="1"/>
          <p:nvPr/>
        </p:nvSpPr>
        <p:spPr>
          <a:xfrm>
            <a:off x="283266" y="2502398"/>
            <a:ext cx="618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Duration:</a:t>
            </a:r>
            <a:r>
              <a:rPr lang="en-US" dirty="0"/>
              <a:t> ~6 min for the 60 maps with scale-factor of 0.25,</a:t>
            </a:r>
          </a:p>
          <a:p>
            <a:r>
              <a:rPr lang="en-US" dirty="0"/>
              <a:t>	~70 min with scale-factor of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AF51D-DC67-B198-96F1-349E3621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11200" y="1600200"/>
            <a:ext cx="5068800" cy="138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0C320-85AE-6998-2736-207D10B8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825" y="1719906"/>
            <a:ext cx="4774576" cy="379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66290-638F-3FF5-069E-00DB01FFCC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07600" y="2931840"/>
            <a:ext cx="5029200" cy="137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B2D5B-CD89-593C-3701-C9E70ADCD3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07600" y="4304520"/>
            <a:ext cx="5050800" cy="1365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3541F-E1D2-3118-F5DC-2954AF074838}"/>
              </a:ext>
            </a:extLst>
          </p:cNvPr>
          <p:cNvSpPr txBox="1"/>
          <p:nvPr/>
        </p:nvSpPr>
        <p:spPr>
          <a:xfrm>
            <a:off x="2686050" y="153650"/>
            <a:ext cx="4933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262826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315</Words>
  <Application>Microsoft Office PowerPoint</Application>
  <PresentationFormat>Custom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Liberation Sans</vt:lpstr>
      <vt:lpstr>Liberation Serif</vt:lpstr>
      <vt:lpstr>Wingdings</vt:lpstr>
      <vt:lpstr>Default</vt:lpstr>
      <vt:lpstr>DataXplorers, Challenge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DataXplorers, Challenge 2</dc:title>
  <dc:creator>arner</dc:creator>
  <cp:lastModifiedBy>Arne Rümmler</cp:lastModifiedBy>
  <cp:revision>12</cp:revision>
  <dcterms:created xsi:type="dcterms:W3CDTF">2023-11-28T13:32:55Z</dcterms:created>
  <dcterms:modified xsi:type="dcterms:W3CDTF">2023-12-04T22:13:31Z</dcterms:modified>
</cp:coreProperties>
</file>